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3" r:id="rId25"/>
    <p:sldId id="286" r:id="rId26"/>
    <p:sldId id="288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70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2601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2350CF"/>
                </a:solidFill>
                <a:cs typeface="+mj-cs"/>
              </a:rPr>
              <a:t>انتاج </a:t>
            </a:r>
            <a:r>
              <a:rPr lang="ar-IQ" sz="3200" b="1" dirty="0">
                <a:solidFill>
                  <a:srgbClr val="2350CF"/>
                </a:solidFill>
                <a:cs typeface="+mj-cs"/>
              </a:rPr>
              <a:t>خضر/</a:t>
            </a:r>
            <a:r>
              <a:rPr lang="en-US" sz="3200" b="1" dirty="0">
                <a:solidFill>
                  <a:srgbClr val="2350CF"/>
                </a:solidFill>
                <a:cs typeface="+mj-cs"/>
              </a:rPr>
              <a:t>2</a:t>
            </a:r>
            <a:endParaRPr lang="ar-IQ" sz="3200" dirty="0">
              <a:cs typeface="+mj-cs"/>
            </a:endParaRPr>
          </a:p>
          <a:p>
            <a:pPr algn="ctr" rtl="1"/>
            <a:r>
              <a:rPr lang="ar-IQ" sz="3200" dirty="0">
                <a:cs typeface="+mj-cs"/>
              </a:rPr>
              <a:t>الاستاذ المساعد الدكتور نوال مهدي حمود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قسم البستنة وهندسة الحدائق</a:t>
            </a:r>
          </a:p>
          <a:p>
            <a:pPr algn="ctr" rtl="1"/>
            <a:r>
              <a:rPr lang="ar-IQ" sz="3200" dirty="0">
                <a:cs typeface="+mj-cs"/>
              </a:rPr>
              <a:t>كلية الزراعة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جامعة البصرة</a:t>
            </a:r>
          </a:p>
          <a:p>
            <a:pPr algn="ctr" rtl="1"/>
            <a:r>
              <a:rPr lang="ar-IQ" sz="3200" dirty="0">
                <a:cs typeface="+mj-cs"/>
              </a:rPr>
              <a:t>البصرة</a:t>
            </a:r>
          </a:p>
          <a:p>
            <a:pPr algn="ctr" rtl="1"/>
            <a:r>
              <a:rPr lang="ar-IQ" sz="3200" dirty="0">
                <a:solidFill>
                  <a:srgbClr val="FF0000"/>
                </a:solidFill>
                <a:cs typeface="+mj-cs"/>
              </a:rPr>
              <a:t>العراق</a:t>
            </a:r>
          </a:p>
          <a:p>
            <a:pPr algn="ctr" rtl="1"/>
            <a:r>
              <a:rPr lang="en-US" sz="3200" dirty="0">
                <a:solidFill>
                  <a:srgbClr val="FF0000"/>
                </a:solidFill>
                <a:cs typeface="+mj-cs"/>
              </a:rPr>
              <a:t>2021 – 2020 </a:t>
            </a:r>
            <a:endParaRPr lang="ar-IQ" sz="3200" dirty="0">
              <a:solidFill>
                <a:srgbClr val="FF0000"/>
              </a:solidFill>
              <a:cs typeface="+mj-cs"/>
            </a:endParaRPr>
          </a:p>
          <a:p>
            <a:pPr algn="ctr"/>
            <a:r>
              <a:rPr lang="en-US" sz="3200" dirty="0">
                <a:cs typeface="+mj-cs"/>
              </a:rPr>
              <a:t>albayatyNawal@gmail.com</a:t>
            </a:r>
          </a:p>
        </p:txBody>
      </p:sp>
      <p:pic>
        <p:nvPicPr>
          <p:cNvPr id="3" name="Picture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7200"/>
            <a:ext cx="1079500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صورة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687387"/>
            <a:ext cx="62420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915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>*</a:t>
            </a:r>
            <a:r>
              <a:rPr lang="ar-IQ" sz="3200" b="1" dirty="0"/>
              <a:t>موعد الزراعة</a:t>
            </a:r>
            <a:r>
              <a:rPr lang="ar-IQ" sz="3200" dirty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b="1" dirty="0" smtClean="0">
                <a:cs typeface="+mj-cs"/>
              </a:rPr>
              <a:t>-</a:t>
            </a:r>
            <a:r>
              <a:rPr lang="en-US" b="1" dirty="0">
                <a:cs typeface="+mj-cs"/>
              </a:rPr>
              <a:t>2 </a:t>
            </a:r>
            <a:r>
              <a:rPr lang="ar-IQ" b="1" dirty="0">
                <a:cs typeface="+mj-cs"/>
              </a:rPr>
              <a:t>المنطقة الوسطى </a:t>
            </a:r>
            <a:endParaRPr lang="en-US" dirty="0">
              <a:cs typeface="+mj-cs"/>
            </a:endParaRPr>
          </a:p>
          <a:p>
            <a:pPr marL="85725" indent="-85725" algn="just" rtl="1">
              <a:lnSpc>
                <a:spcPct val="170000"/>
              </a:lnSpc>
              <a:buNone/>
            </a:pPr>
            <a:r>
              <a:rPr lang="ar-IQ" dirty="0" smtClean="0">
                <a:cs typeface="+mj-cs"/>
              </a:rPr>
              <a:t>- تعد </a:t>
            </a:r>
            <a:r>
              <a:rPr lang="ar-IQ" dirty="0">
                <a:cs typeface="+mj-cs"/>
              </a:rPr>
              <a:t>من اهم مناطق زراعة الطماطة في العراق وتزرع فيها من اواخر الخريف حتى منتصف الصيف لتلافي الظروف الجوية القاسية كما يمكن اخذ الحاصل لفترة طويلة وكما يأتي: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 أ- الزراعة الخريفية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  </a:t>
            </a:r>
            <a:r>
              <a:rPr lang="ar-IQ" dirty="0" smtClean="0">
                <a:cs typeface="+mj-cs"/>
              </a:rPr>
              <a:t>  يباشر </a:t>
            </a:r>
            <a:r>
              <a:rPr lang="ar-IQ" dirty="0">
                <a:cs typeface="+mj-cs"/>
              </a:rPr>
              <a:t>بزراعة البذور في تشرين الاول وتنمو النباتات قبل حلول البرد ثم تغطى لتتحمل برد الشتاء.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ب- الزراعة الشتوية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   </a:t>
            </a:r>
            <a:r>
              <a:rPr lang="ar-IQ" dirty="0">
                <a:cs typeface="+mj-cs"/>
              </a:rPr>
              <a:t>تزرع البذور في كانون الاول وتنقل الشتلات في نهاية كانون الثاني الى اواخر شباط  تحت الغطاء.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جـ - الزراعة الصيفية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    </a:t>
            </a:r>
            <a:r>
              <a:rPr lang="ar-IQ" dirty="0">
                <a:cs typeface="+mj-cs"/>
              </a:rPr>
              <a:t>تزرع البذور مكشوفة واحيانا تشتل وتنقل الى الحقل في نهاية آذار وتستمر الزراعة حتى حزيران.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37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>*</a:t>
            </a:r>
            <a:r>
              <a:rPr lang="ar-IQ" sz="3200" b="1" dirty="0"/>
              <a:t>موعد الزراعة</a:t>
            </a:r>
            <a:r>
              <a:rPr lang="ar-IQ" sz="3200" dirty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en-US" b="1" dirty="0" smtClean="0">
                <a:cs typeface="+mj-cs"/>
              </a:rPr>
              <a:t>- </a:t>
            </a:r>
            <a:r>
              <a:rPr lang="en-US" b="1" dirty="0">
                <a:cs typeface="+mj-cs"/>
              </a:rPr>
              <a:t>-3</a:t>
            </a:r>
            <a:r>
              <a:rPr lang="ar-IQ" b="1" dirty="0">
                <a:cs typeface="+mj-cs"/>
              </a:rPr>
              <a:t>المنطقة الشمالية </a:t>
            </a:r>
            <a:endParaRPr lang="en-US" dirty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تزرع </a:t>
            </a:r>
            <a:r>
              <a:rPr lang="ar-IQ" sz="2400" dirty="0">
                <a:cs typeface="+mj-cs"/>
              </a:rPr>
              <a:t>البذور في المشتل في نهاية الشتاء واوائل الربيع وتنقل الى </a:t>
            </a:r>
            <a:r>
              <a:rPr lang="ar-IQ" sz="2400" dirty="0" smtClean="0">
                <a:cs typeface="+mj-cs"/>
              </a:rPr>
              <a:t>الحقل،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والمتبع زراعة البذور مباشرة في الحقل ثم تخف على المسافات المناسبة. </a:t>
            </a:r>
            <a:r>
              <a:rPr lang="ar-IQ" sz="2400" dirty="0" smtClean="0">
                <a:cs typeface="+mj-cs"/>
              </a:rPr>
              <a:t>........................ يتبع  </a:t>
            </a:r>
            <a:endParaRPr lang="en-US" sz="24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71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طريقة الزراعة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تزرع </a:t>
            </a:r>
            <a:r>
              <a:rPr lang="ar-IQ" dirty="0">
                <a:cs typeface="+mj-cs"/>
              </a:rPr>
              <a:t>بذور الطماطة في البيوت المحمية في دايات ثم تنقل الشتلات الى المكان </a:t>
            </a:r>
            <a:r>
              <a:rPr lang="ar-IQ" dirty="0" smtClean="0">
                <a:cs typeface="+mj-cs"/>
              </a:rPr>
              <a:t>المستديم،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وتزرع على مساطب بعرض واحد ونصف متر والمسافة بين الشتلات </a:t>
            </a:r>
            <a:r>
              <a:rPr lang="en-US" dirty="0">
                <a:cs typeface="+mj-cs"/>
              </a:rPr>
              <a:t>40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50</a:t>
            </a:r>
            <a:r>
              <a:rPr lang="ar-IQ" dirty="0">
                <a:cs typeface="+mj-cs"/>
              </a:rPr>
              <a:t> سم للزراعة </a:t>
            </a:r>
            <a:r>
              <a:rPr lang="ar-IQ" dirty="0" smtClean="0">
                <a:cs typeface="+mj-cs"/>
              </a:rPr>
              <a:t>المكشوفة،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او مساطب بعرض واحد ونصف متر والمسافة بين النباتات </a:t>
            </a:r>
            <a:r>
              <a:rPr lang="en-US" dirty="0">
                <a:cs typeface="+mj-cs"/>
              </a:rPr>
              <a:t> 30</a:t>
            </a:r>
            <a:r>
              <a:rPr lang="ar-IQ" dirty="0">
                <a:cs typeface="+mj-cs"/>
              </a:rPr>
              <a:t>سم للزراعة المتسلقة،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170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طريقة الزراعة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اما </a:t>
            </a:r>
            <a:r>
              <a:rPr lang="ar-IQ" dirty="0">
                <a:cs typeface="+mj-cs"/>
              </a:rPr>
              <a:t>البذور المزروعة مباشرة في الحقل تزرع على جانبي المسطبة بعرض واحد ونصف متر والمسافة بين الجور </a:t>
            </a:r>
            <a:r>
              <a:rPr lang="en-US" dirty="0">
                <a:cs typeface="+mj-cs"/>
              </a:rPr>
              <a:t> 30</a:t>
            </a:r>
            <a:r>
              <a:rPr lang="ar-IQ" dirty="0">
                <a:cs typeface="+mj-cs"/>
              </a:rPr>
              <a:t>سم وتخف النباتات عند بلوغها </a:t>
            </a:r>
            <a:r>
              <a:rPr lang="en-US" dirty="0">
                <a:cs typeface="+mj-cs"/>
              </a:rPr>
              <a:t>10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12</a:t>
            </a:r>
            <a:r>
              <a:rPr lang="ar-IQ" dirty="0">
                <a:cs typeface="+mj-cs"/>
              </a:rPr>
              <a:t>سم الى </a:t>
            </a: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 نباتات في </a:t>
            </a:r>
            <a:r>
              <a:rPr lang="ar-IQ" dirty="0" smtClean="0">
                <a:cs typeface="+mj-cs"/>
              </a:rPr>
              <a:t>الجورة.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يفضل </a:t>
            </a:r>
            <a:r>
              <a:rPr lang="ar-IQ" dirty="0">
                <a:cs typeface="+mj-cs"/>
              </a:rPr>
              <a:t>ان تنقل الشتلات بعمر شهر وان لا تكون ذات نمو خضري قوي او طرية لكي تقاوم النقل وتجرى لها عملية الأقلمة قبل النقل وترقع الحفر الغائبة بعد  أسبوعين من الشتل. </a:t>
            </a:r>
            <a:r>
              <a:rPr lang="ar-IQ" dirty="0" smtClean="0">
                <a:cs typeface="+mj-cs"/>
              </a:rPr>
              <a:t>................................... يتبع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63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التسميد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الطماطة من المحاصيل المجهدة للتربة وتتوقف كمية ونوعية السماد المستعمل على خصوبة التربة ومحتواها من المادة العضوية والرطوبة وموسم الزراعة والصنف،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في </a:t>
            </a:r>
            <a:r>
              <a:rPr lang="ar-IQ" dirty="0">
                <a:cs typeface="+mj-cs"/>
              </a:rPr>
              <a:t>معظم مناطق العراق يعطى سماد الـ </a:t>
            </a:r>
            <a:r>
              <a:rPr lang="en-US" dirty="0">
                <a:cs typeface="+mj-cs"/>
              </a:rPr>
              <a:t>NPK</a:t>
            </a:r>
            <a:r>
              <a:rPr lang="ar-IQ" dirty="0">
                <a:cs typeface="+mj-cs"/>
              </a:rPr>
              <a:t>, ويستعمل في الترب الرملية والمزيجية الرملية غير الخصبة بمعدل </a:t>
            </a:r>
            <a:r>
              <a:rPr lang="en-US" dirty="0">
                <a:cs typeface="+mj-cs"/>
              </a:rPr>
              <a:t>14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30</a:t>
            </a:r>
            <a:r>
              <a:rPr lang="ar-IQ" dirty="0">
                <a:cs typeface="+mj-cs"/>
              </a:rPr>
              <a:t> كغم </a:t>
            </a:r>
            <a:r>
              <a:rPr lang="en-US" dirty="0">
                <a:cs typeface="+mj-cs"/>
              </a:rPr>
              <a:t>N</a:t>
            </a:r>
            <a:r>
              <a:rPr lang="ar-IQ" dirty="0">
                <a:cs typeface="+mj-cs"/>
              </a:rPr>
              <a:t> دونم</a:t>
            </a:r>
            <a:r>
              <a:rPr lang="en-US" baseline="30000" dirty="0">
                <a:cs typeface="+mj-cs"/>
              </a:rPr>
              <a:t>1-</a:t>
            </a:r>
            <a:r>
              <a:rPr lang="en-US" dirty="0">
                <a:cs typeface="+mj-cs"/>
              </a:rPr>
              <a:t> </a:t>
            </a:r>
            <a:r>
              <a:rPr lang="ar-IQ" dirty="0">
                <a:cs typeface="+mj-cs"/>
              </a:rPr>
              <a:t>و </a:t>
            </a:r>
            <a:r>
              <a:rPr lang="en-US" dirty="0">
                <a:cs typeface="+mj-cs"/>
              </a:rPr>
              <a:t>44 – 22 </a:t>
            </a:r>
            <a:r>
              <a:rPr lang="ar-IQ" dirty="0" smtClean="0">
                <a:cs typeface="+mj-cs"/>
              </a:rPr>
              <a:t> كغم </a:t>
            </a:r>
            <a:r>
              <a:rPr lang="en-US" dirty="0">
                <a:cs typeface="+mj-cs"/>
              </a:rPr>
              <a:t>P</a:t>
            </a:r>
            <a:r>
              <a:rPr lang="en-US" baseline="-25000" dirty="0">
                <a:cs typeface="+mj-cs"/>
              </a:rPr>
              <a:t>2</a:t>
            </a:r>
            <a:r>
              <a:rPr lang="en-US" dirty="0">
                <a:cs typeface="+mj-cs"/>
              </a:rPr>
              <a:t>O</a:t>
            </a:r>
            <a:r>
              <a:rPr lang="en-US" baseline="-25000" dirty="0">
                <a:cs typeface="+mj-cs"/>
              </a:rPr>
              <a:t>5</a:t>
            </a: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دونم</a:t>
            </a:r>
            <a:r>
              <a:rPr lang="ar-IQ" baseline="30000" dirty="0">
                <a:cs typeface="+mj-cs"/>
              </a:rPr>
              <a:t> </a:t>
            </a:r>
            <a:r>
              <a:rPr lang="en-US" baseline="30000" dirty="0" smtClean="0">
                <a:cs typeface="+mj-cs"/>
              </a:rPr>
              <a:t>1-</a:t>
            </a:r>
            <a:r>
              <a:rPr lang="ar-IQ" baseline="30000" dirty="0" smtClean="0">
                <a:cs typeface="+mj-cs"/>
              </a:rPr>
              <a:t> </a:t>
            </a:r>
            <a:r>
              <a:rPr lang="ar-IQ" dirty="0" smtClean="0">
                <a:cs typeface="+mj-cs"/>
              </a:rPr>
              <a:t>و  </a:t>
            </a:r>
            <a:r>
              <a:rPr lang="en-US" dirty="0">
                <a:cs typeface="+mj-cs"/>
              </a:rPr>
              <a:t>34 – </a:t>
            </a:r>
            <a:r>
              <a:rPr lang="en-US" dirty="0" smtClean="0">
                <a:cs typeface="+mj-cs"/>
              </a:rPr>
              <a:t>17</a:t>
            </a:r>
            <a:r>
              <a:rPr lang="ar-IQ" dirty="0" smtClean="0">
                <a:cs typeface="+mj-cs"/>
              </a:rPr>
              <a:t> كغم </a:t>
            </a:r>
            <a:r>
              <a:rPr lang="en-US" dirty="0" smtClean="0">
                <a:cs typeface="+mj-cs"/>
              </a:rPr>
              <a:t>K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O</a:t>
            </a:r>
            <a:r>
              <a:rPr lang="ar-IQ" dirty="0" smtClean="0">
                <a:cs typeface="+mj-cs"/>
              </a:rPr>
              <a:t>دونم </a:t>
            </a:r>
            <a:r>
              <a:rPr lang="en-US" baseline="30000" dirty="0">
                <a:cs typeface="+mj-cs"/>
              </a:rPr>
              <a:t>1-</a:t>
            </a:r>
            <a:r>
              <a:rPr lang="ar-IQ" dirty="0">
                <a:cs typeface="+mj-cs"/>
              </a:rPr>
              <a:t>، اما الترب الخصبة المزيجية والمزيجية الطينية فانها تتطلب كميات اقل من ذلك.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054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التسميد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يعد النتروجين من اهم العناصر الثلاثة لتكوين نمو خضري قوي يساعد على اعطاء حاصل جيد وحماية الثمار من لفحة الشمس,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ويضاف </a:t>
            </a:r>
            <a:r>
              <a:rPr lang="ar-IQ" dirty="0">
                <a:cs typeface="+mj-cs"/>
              </a:rPr>
              <a:t>على دفعات طوال مراحل النمو النباتي ولايتوقف الا قرب انتهاء موسم الحصاد بنحو </a:t>
            </a:r>
            <a:r>
              <a:rPr lang="en-US" dirty="0">
                <a:cs typeface="+mj-cs"/>
              </a:rPr>
              <a:t>2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 أسابيع وتكون اضافته اما بصورة نترات او امونيا.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5435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التسميد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يؤدي </a:t>
            </a:r>
            <a:r>
              <a:rPr lang="ar-IQ" dirty="0">
                <a:cs typeface="+mj-cs"/>
              </a:rPr>
              <a:t>الافراط بإضافة النتروجين الى ظهور اعراض التسمم بشكل بقع غائرة طولية على سيقان </a:t>
            </a:r>
            <a:r>
              <a:rPr lang="ar-IQ" dirty="0" smtClean="0">
                <a:cs typeface="+mj-cs"/>
              </a:rPr>
              <a:t>النباتات،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ثم تتحول الى اللون البني وتصفر الاوراق وتتحلل وتتجه انصالها الى الاسفل بسبب زيادة انتاج النبات لغاز </a:t>
            </a:r>
            <a:r>
              <a:rPr lang="ar-IQ" dirty="0" smtClean="0">
                <a:cs typeface="+mj-cs"/>
              </a:rPr>
              <a:t>الاثيلين،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فضلا عن نقص </a:t>
            </a:r>
            <a:r>
              <a:rPr lang="ar-IQ" dirty="0">
                <a:cs typeface="+mj-cs"/>
              </a:rPr>
              <a:t>محتوى النباتات من عنصري الكالسيوم والمغنيسيوم الى ما دون المستوى الطبيعي مما يؤدي الى ظهور مرض تعفن الطرف الزهري,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ومن </a:t>
            </a:r>
            <a:r>
              <a:rPr lang="ar-IQ" dirty="0">
                <a:cs typeface="+mj-cs"/>
              </a:rPr>
              <a:t>الاضرار الاخرى لزيادة التسميد النتروجيني هو نقص محتوى الثمار من فيتامين </a:t>
            </a:r>
            <a:r>
              <a:rPr lang="en-US" dirty="0">
                <a:cs typeface="+mj-cs"/>
              </a:rPr>
              <a:t>C</a:t>
            </a:r>
            <a:r>
              <a:rPr lang="ar-IQ" dirty="0">
                <a:cs typeface="+mj-cs"/>
              </a:rPr>
              <a:t> ونقص صلابة جلد الثمرة وصلابة اللب.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5582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التسميد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يأتي الفسفور بالدرجة الثانية بعد النتروجين وهو مهم لتكوين الجذور والاسراع من نضج الثمار,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ويؤدي </a:t>
            </a:r>
            <a:r>
              <a:rPr lang="ar-IQ" dirty="0">
                <a:cs typeface="+mj-cs"/>
              </a:rPr>
              <a:t>توفره في بداية حياة النبات الى التبكير في النضج وزيادة الحاصل خاصة عندما يكون الجو </a:t>
            </a:r>
            <a:r>
              <a:rPr lang="ar-IQ" dirty="0" smtClean="0">
                <a:cs typeface="+mj-cs"/>
              </a:rPr>
              <a:t>حار،لإن </a:t>
            </a:r>
            <a:r>
              <a:rPr lang="ar-IQ" dirty="0">
                <a:cs typeface="+mj-cs"/>
              </a:rPr>
              <a:t>امتصاص الفسفور يقل كثيرا في درجات الحرارة الاقل من </a:t>
            </a:r>
            <a:r>
              <a:rPr lang="en-US" dirty="0" smtClean="0">
                <a:cs typeface="+mj-cs"/>
              </a:rPr>
              <a:t> 13</a:t>
            </a:r>
            <a:r>
              <a:rPr lang="ar-IQ" dirty="0" smtClean="0">
                <a:cs typeface="+mj-cs"/>
              </a:rPr>
              <a:t>◦ م 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ويؤدي </a:t>
            </a:r>
            <a:r>
              <a:rPr lang="ar-IQ" dirty="0">
                <a:cs typeface="+mj-cs"/>
              </a:rPr>
              <a:t>توفره بالقرب من جذور النباتات الصغيرة الى زيادة الكمية الممتصة منه لذلك يضاف الى الشتلات بوفرة بصورة اسمدة بادئه عند الشتل وفي بداية برنامج التسميد مع ماء الري،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ولا </a:t>
            </a:r>
            <a:r>
              <a:rPr lang="ar-IQ" dirty="0">
                <a:cs typeface="+mj-cs"/>
              </a:rPr>
              <a:t>تتحقق النسب المرتفعة من الفسفور في الاوراق الا بالتسميد الفوسفاتي الجيد مع تيسر العنصر لامتصاص النبات دون ان يثبت في التربة.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4879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600" b="1" dirty="0" smtClean="0"/>
              <a:t>*</a:t>
            </a:r>
            <a:r>
              <a:rPr lang="ar-IQ" sz="3600" b="1" dirty="0"/>
              <a:t>التسميد 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البوتاسيوم </a:t>
            </a:r>
            <a:r>
              <a:rPr lang="ar-IQ" dirty="0">
                <a:cs typeface="+mj-cs"/>
              </a:rPr>
              <a:t>من العناصر الضرورية التي يجب توفرها للنبات طول مراحل نموه وخاصة في بداية مرحلة الاثمار الى ما قبل انتهاء موسم الجني بنحو اسبوع الى اسبوعين،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وتظهر </a:t>
            </a:r>
            <a:r>
              <a:rPr lang="ar-IQ" dirty="0">
                <a:cs typeface="+mj-cs"/>
              </a:rPr>
              <a:t>اعراض نقص البوتاسيوم عند اقتراب النباتات من النضج على شكل اصفرار بالاوراق وموت حوافها احيانا ولايمكن التخلص من هذه الاعراض حتى مع استمرار التسميد </a:t>
            </a:r>
            <a:r>
              <a:rPr lang="ar-IQ" dirty="0" smtClean="0">
                <a:cs typeface="+mj-cs"/>
              </a:rPr>
              <a:t>البوتاسي،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ويؤدي الافراط بالتسميد البوتاسي الى اصابة الثمار بتعفن الطرف الزهري نتيجة لمنافسة البوتاسيوم للكالسيوم في الامتصاص. </a:t>
            </a:r>
            <a:r>
              <a:rPr lang="ar-IQ" dirty="0" smtClean="0">
                <a:cs typeface="+mj-cs"/>
              </a:rPr>
              <a:t>..................... يتبع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891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>*الـــــــــــــــري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يعد الري بالتنقيط انسب  نظام لري الطماطة في الاراضي </a:t>
            </a:r>
            <a:r>
              <a:rPr lang="ar-IQ" dirty="0" smtClean="0">
                <a:cs typeface="+mj-cs"/>
              </a:rPr>
              <a:t>الرملية،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ويمكن اتباع طريقة الري بالغمر متى ما توفرت مياه </a:t>
            </a:r>
            <a:r>
              <a:rPr lang="ar-IQ" dirty="0" smtClean="0">
                <a:cs typeface="+mj-cs"/>
              </a:rPr>
              <a:t>الري,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كذلك  </a:t>
            </a:r>
            <a:r>
              <a:rPr lang="ar-IQ" dirty="0">
                <a:cs typeface="+mj-cs"/>
              </a:rPr>
              <a:t>يمكن اتباع نظام الري بالرش مع الطماطة ولكن يعيب علية زيادة احتمال الاصابة بالامراض الفطرية والبكتيرية وتشققات الثمار.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7458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43001"/>
            <a:ext cx="7696200" cy="2457450"/>
          </a:xfrm>
        </p:spPr>
        <p:txBody>
          <a:bodyPr>
            <a:noAutofit/>
          </a:bodyPr>
          <a:lstStyle/>
          <a:p>
            <a:pPr rtl="1"/>
            <a:r>
              <a:rPr lang="ar-IQ" sz="3600" b="1" dirty="0"/>
              <a:t>العائلة الباذنجانية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 err="1"/>
              <a:t>Solanaceae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b="1" dirty="0"/>
              <a:t>Night Shade Family 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sz="4000" b="1" dirty="0" smtClean="0">
                <a:cs typeface="+mj-cs"/>
              </a:rPr>
              <a:t>    </a:t>
            </a:r>
            <a:r>
              <a:rPr lang="ar-IQ" sz="4000" b="1" dirty="0" smtClean="0">
                <a:cs typeface="+mj-cs"/>
              </a:rPr>
              <a:t> الطماطة</a:t>
            </a:r>
          </a:p>
          <a:p>
            <a:pPr algn="l" rtl="1">
              <a:lnSpc>
                <a:spcPct val="120000"/>
              </a:lnSpc>
              <a:spcBef>
                <a:spcPts val="0"/>
              </a:spcBef>
            </a:pPr>
            <a:r>
              <a:rPr lang="ar-IQ" sz="1600" dirty="0"/>
              <a:t>م</a:t>
            </a:r>
            <a:r>
              <a:rPr lang="en-US" sz="1600" dirty="0"/>
              <a:t>4</a:t>
            </a:r>
            <a:r>
              <a:rPr lang="ar-IQ" sz="1600" dirty="0"/>
              <a:t> الثلاثاء </a:t>
            </a:r>
            <a:r>
              <a:rPr lang="en-US" sz="1600" dirty="0"/>
              <a:t>22</a:t>
            </a:r>
            <a:r>
              <a:rPr lang="ar-IQ" sz="1600" dirty="0"/>
              <a:t>/ </a:t>
            </a:r>
            <a:r>
              <a:rPr lang="en-US" sz="1600" dirty="0"/>
              <a:t>3</a:t>
            </a:r>
            <a:r>
              <a:rPr lang="ar-IQ" sz="1600" dirty="0"/>
              <a:t>/ </a:t>
            </a:r>
            <a:r>
              <a:rPr lang="en-US" sz="1600"/>
              <a:t>2022</a:t>
            </a:r>
            <a:endParaRPr lang="ar-IQ" sz="1600" dirty="0"/>
          </a:p>
        </p:txBody>
      </p:sp>
    </p:spTree>
    <p:extLst>
      <p:ext uri="{BB962C8B-B14F-4D97-AF65-F5344CB8AC3E}">
        <p14:creationId xmlns:p14="http://schemas.microsoft.com/office/powerpoint/2010/main" val="264014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>*الـــــــــــــــري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1463" indent="-271463" algn="just" rtl="1">
              <a:lnSpc>
                <a:spcPct val="150000"/>
              </a:lnSpc>
              <a:buNone/>
            </a:pPr>
            <a:r>
              <a:rPr lang="ar-IQ" dirty="0" smtClean="0">
                <a:cs typeface="+mj-cs"/>
              </a:rPr>
              <a:t>- بصورة </a:t>
            </a:r>
            <a:r>
              <a:rPr lang="ar-IQ" dirty="0">
                <a:cs typeface="+mj-cs"/>
              </a:rPr>
              <a:t>عامة يفضل الري بالتنقيط في الاراضي الرملية على فترات متقاربة بحيث يتم الري كلما استنفذت </a:t>
            </a:r>
            <a:r>
              <a:rPr lang="en-US" dirty="0">
                <a:cs typeface="+mj-cs"/>
              </a:rPr>
              <a:t>50</a:t>
            </a:r>
            <a:r>
              <a:rPr lang="ar-IQ" dirty="0">
                <a:cs typeface="+mj-cs"/>
              </a:rPr>
              <a:t> % من الرطوبة الارضية التي يمكن امتصاصها في منطقة نمو الجذور مما يجعل كمية ماء الري كافية لتوصيل الرطوبة الى السعة الحقلية، من مساوىء الري الزائد: </a:t>
            </a:r>
            <a:endParaRPr lang="en-US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236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>*الـــــــــــــــري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57188" indent="-357188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1</a:t>
            </a:r>
            <a:r>
              <a:rPr lang="ar-IQ" dirty="0">
                <a:cs typeface="+mj-cs"/>
              </a:rPr>
              <a:t>- نقص تهوية التربة واختناق الجذور وضعف نمو النبات واصفرار الاوراق ونقص الحاصل.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2</a:t>
            </a:r>
            <a:r>
              <a:rPr lang="ar-IQ" dirty="0">
                <a:cs typeface="+mj-cs"/>
              </a:rPr>
              <a:t>- زيادة شدة الاصابة بامراض اعفان الجذور. </a:t>
            </a:r>
            <a:endParaRPr lang="en-US" dirty="0">
              <a:cs typeface="+mj-cs"/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3</a:t>
            </a:r>
            <a:r>
              <a:rPr lang="ar-IQ" dirty="0">
                <a:cs typeface="+mj-cs"/>
              </a:rPr>
              <a:t>- فقد معظم الاسمدة بالترشيح. </a:t>
            </a:r>
            <a:endParaRPr lang="en-US" dirty="0">
              <a:cs typeface="+mj-cs"/>
            </a:endParaRPr>
          </a:p>
          <a:p>
            <a:pPr marL="357188" indent="-357188" algn="just" rtl="1">
              <a:lnSpc>
                <a:spcPct val="150000"/>
              </a:lnSpc>
              <a:buNone/>
            </a:pPr>
            <a:r>
              <a:rPr lang="en-US" dirty="0">
                <a:cs typeface="+mj-cs"/>
              </a:rPr>
              <a:t>4</a:t>
            </a:r>
            <a:r>
              <a:rPr lang="ar-IQ" dirty="0" smtClean="0">
                <a:cs typeface="+mj-cs"/>
              </a:rPr>
              <a:t>- تأخير </a:t>
            </a:r>
            <a:r>
              <a:rPr lang="ar-IQ" dirty="0">
                <a:cs typeface="+mj-cs"/>
              </a:rPr>
              <a:t>النضج ونقص نسبة الثمار ذات اللون الجيد، ونقص </a:t>
            </a:r>
            <a:r>
              <a:rPr lang="ar-IQ" dirty="0" smtClean="0">
                <a:cs typeface="+mj-cs"/>
              </a:rPr>
              <a:t> محتواها </a:t>
            </a:r>
            <a:r>
              <a:rPr lang="ar-IQ" dirty="0">
                <a:cs typeface="+mj-cs"/>
              </a:rPr>
              <a:t>من المواد الصلبة الذائبة الكلية، وزيادة تعرضها للتشقق. 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400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>*الـــــــــــــــري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من </a:t>
            </a:r>
            <a:r>
              <a:rPr lang="ar-IQ" dirty="0">
                <a:cs typeface="+mj-cs"/>
              </a:rPr>
              <a:t>ناحية اخرى فان توفير الرطوبة الارضية للنباتات بصورة دائمة دون افراط يؤدي </a:t>
            </a:r>
            <a:r>
              <a:rPr lang="ar-IQ" dirty="0" smtClean="0">
                <a:cs typeface="+mj-cs"/>
              </a:rPr>
              <a:t>الى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تكوين نمو خضري قوي قبل الازهار مما يؤدي </a:t>
            </a:r>
            <a:r>
              <a:rPr lang="ar-IQ" dirty="0" smtClean="0">
                <a:cs typeface="+mj-cs"/>
              </a:rPr>
              <a:t>الى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زيادة الازهار, </a:t>
            </a:r>
            <a:r>
              <a:rPr lang="ar-IQ" dirty="0" smtClean="0">
                <a:cs typeface="+mj-cs"/>
              </a:rPr>
              <a:t>وزيادة </a:t>
            </a:r>
            <a:r>
              <a:rPr lang="ar-IQ" dirty="0">
                <a:cs typeface="+mj-cs"/>
              </a:rPr>
              <a:t>حجم الثمار الناتجة قليلاعن حجمها الطبيعي عند استمرار انتظام توفر الرطوبة الارضية،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067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/>
              <a:t>*الـــــــــــــــري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اما عدم الانتظام فيؤدي الى زيادة التشققات في الثمار ونقص الحاصل بسبب توقف النمو خلال الفترات التي يحدث فيها التعطيش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ويؤدي </a:t>
            </a:r>
            <a:r>
              <a:rPr lang="ar-IQ" dirty="0">
                <a:cs typeface="+mj-cs"/>
              </a:rPr>
              <a:t>النقص الدائم في الرطوبة الارضية </a:t>
            </a:r>
            <a:r>
              <a:rPr lang="ar-IQ" dirty="0" smtClean="0">
                <a:cs typeface="+mj-cs"/>
              </a:rPr>
              <a:t>الى </a:t>
            </a:r>
            <a:r>
              <a:rPr lang="ar-IQ" dirty="0">
                <a:cs typeface="+mj-cs"/>
              </a:rPr>
              <a:t>ضعف النمو الخضري والازهار والاثمار وتكون الثمار العاقدة صغيرة الحجم وتزداد الاصابة بتعفن الطرف الزهري،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وبالمقابل </a:t>
            </a:r>
            <a:r>
              <a:rPr lang="ar-IQ" dirty="0">
                <a:cs typeface="+mj-cs"/>
              </a:rPr>
              <a:t>يؤدي نقص الرطوبة الارضية الى التبكير في الحاصل، وتحسين تلون الثمار وزيادة محتواها من المواد الصلبة الذائبة الكلية</a:t>
            </a:r>
            <a:r>
              <a:rPr lang="ar-IQ" dirty="0" smtClean="0">
                <a:cs typeface="+mj-cs"/>
              </a:rPr>
              <a:t>.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effectLst/>
                <a:cs typeface="+mj-cs"/>
              </a:rPr>
              <a:t>...................... يتبع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6415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/>
              <a:t>*انتاج الطماطة على دعائم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الشائع </a:t>
            </a:r>
            <a:r>
              <a:rPr lang="ar-IQ" dirty="0">
                <a:cs typeface="+mj-cs"/>
              </a:rPr>
              <a:t>هو تربية الطماطة على ساق </a:t>
            </a:r>
            <a:r>
              <a:rPr lang="ar-IQ" dirty="0" smtClean="0">
                <a:cs typeface="+mj-cs"/>
              </a:rPr>
              <a:t>واحدة </a:t>
            </a:r>
            <a:r>
              <a:rPr lang="ar-IQ" dirty="0">
                <a:cs typeface="+mj-cs"/>
              </a:rPr>
              <a:t>ويتم ذلك بازالة جميع البراعم التي تنمو في اباط الاوراق وهي صغيرة،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وتربط </a:t>
            </a:r>
            <a:r>
              <a:rPr lang="ar-IQ" dirty="0">
                <a:cs typeface="+mj-cs"/>
              </a:rPr>
              <a:t>النباتات الى الدعامات بخيط وتجرى عملية ازالة البراعم كل</a:t>
            </a:r>
            <a:r>
              <a:rPr lang="en-US" dirty="0">
                <a:cs typeface="+mj-cs"/>
              </a:rPr>
              <a:t>7 – 10 </a:t>
            </a:r>
            <a:r>
              <a:rPr lang="ar-IQ" dirty="0">
                <a:cs typeface="+mj-cs"/>
              </a:rPr>
              <a:t> يوم ويلجأ الى قطع القمة عندما تصل الى قمة الدعامة، </a:t>
            </a:r>
            <a:endParaRPr lang="ar-IQ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830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/>
              <a:t>*انتاج الطماطة على دعائم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من </a:t>
            </a:r>
            <a:r>
              <a:rPr lang="ar-IQ" sz="2400" dirty="0">
                <a:cs typeface="+mj-cs"/>
              </a:rPr>
              <a:t>مزايا هذه الطريقة،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نضج </a:t>
            </a:r>
            <a:r>
              <a:rPr lang="ar-IQ" sz="2400" dirty="0">
                <a:cs typeface="+mj-cs"/>
              </a:rPr>
              <a:t>الحاصل مبكرا،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وزيادة </a:t>
            </a:r>
            <a:r>
              <a:rPr lang="ar-IQ" sz="2400" dirty="0">
                <a:cs typeface="+mj-cs"/>
              </a:rPr>
              <a:t>الحاصل الكلي والمبكر،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والحصول </a:t>
            </a:r>
            <a:r>
              <a:rPr lang="ar-IQ" sz="2400" dirty="0">
                <a:cs typeface="+mj-cs"/>
              </a:rPr>
              <a:t>على ثمار نظيفة</a:t>
            </a:r>
            <a:r>
              <a:rPr lang="ar-IQ" sz="2400" dirty="0" smtClean="0">
                <a:cs typeface="+mj-cs"/>
              </a:rPr>
              <a:t>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وقلة الاضرار الناتجة من الاصابة بالامراض،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وسهولة </a:t>
            </a:r>
            <a:r>
              <a:rPr lang="ar-IQ" sz="2400" dirty="0">
                <a:cs typeface="+mj-cs"/>
              </a:rPr>
              <a:t>عمليات الخدمة، </a:t>
            </a:r>
            <a:endParaRPr lang="ar-IQ" sz="2400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8902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/>
              <a:t>*انتاج الطماطة على دعائم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ومن </a:t>
            </a:r>
            <a:r>
              <a:rPr lang="ar-IQ" sz="2400" dirty="0">
                <a:cs typeface="+mj-cs"/>
              </a:rPr>
              <a:t>عيوبها،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كثرة </a:t>
            </a:r>
            <a:r>
              <a:rPr lang="ar-IQ" sz="2400" dirty="0">
                <a:cs typeface="+mj-cs"/>
              </a:rPr>
              <a:t>التكاليف،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وقلة </a:t>
            </a:r>
            <a:r>
              <a:rPr lang="ar-IQ" sz="2400" dirty="0">
                <a:cs typeface="+mj-cs"/>
              </a:rPr>
              <a:t>الحاصل في وحدة المساحة،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والتعرض </a:t>
            </a:r>
            <a:r>
              <a:rPr lang="ar-IQ" sz="2400" dirty="0">
                <a:cs typeface="+mj-cs"/>
              </a:rPr>
              <a:t>لاضرار لفحة الشمس،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وكثرة </a:t>
            </a:r>
            <a:r>
              <a:rPr lang="ar-IQ" sz="2400" dirty="0">
                <a:cs typeface="+mj-cs"/>
              </a:rPr>
              <a:t>التشققات في الثمار. </a:t>
            </a:r>
            <a:r>
              <a:rPr lang="ar-IQ" sz="2400" dirty="0" smtClean="0">
                <a:cs typeface="+mj-cs"/>
              </a:rPr>
              <a:t>................................. يتبع</a:t>
            </a:r>
            <a:endParaRPr lang="en-US" sz="24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094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النضج والحصاد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>
                <a:cs typeface="+mj-cs"/>
              </a:rPr>
              <a:t>يمكن التأكد من وصول الثمار الى مرحلة النضج بقطع عدد من الثمارعرضيا بواسطة سكين وملاحظة اللب المحيط بالبذور ذو القوام الهلامي وملاحظة صلابة البذور وصعوبة قطعها بالسكين.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1124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النضج والحصاد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>
                <a:cs typeface="+mj-cs"/>
              </a:rPr>
              <a:t>تعتمد درجة النضج التي يجمع عندها المحصول على الغرض المراد استعمال الثمار من اجله</a:t>
            </a:r>
            <a:r>
              <a:rPr lang="ar-IQ" sz="2400" dirty="0" smtClean="0">
                <a:cs typeface="+mj-cs"/>
              </a:rPr>
              <a:t>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فالطماطة التي تستعمل للتصنيع تجنى في طور ابتداء التلون وطور النضج الاحمر</a:t>
            </a:r>
            <a:r>
              <a:rPr lang="ar-IQ" sz="2400" dirty="0" smtClean="0">
                <a:cs typeface="+mj-cs"/>
              </a:rPr>
              <a:t>,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اما الطماطة التي يراد شحنها الى الاماكن البعيدة تجنى في طور النضج الاخضر</a:t>
            </a:r>
            <a:r>
              <a:rPr lang="ar-IQ" sz="2400" dirty="0" smtClean="0">
                <a:cs typeface="+mj-cs"/>
              </a:rPr>
              <a:t>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واذا تعدت الثمار طور النضج الاحمر فانها تدخل في طور النضج الزائد </a:t>
            </a:r>
            <a:r>
              <a:rPr lang="en-US" sz="2400" dirty="0">
                <a:cs typeface="+mj-cs"/>
              </a:rPr>
              <a:t>Over Ripe</a:t>
            </a:r>
            <a:r>
              <a:rPr lang="ar-IQ" sz="2400" dirty="0">
                <a:cs typeface="+mj-cs"/>
              </a:rPr>
              <a:t> </a:t>
            </a:r>
            <a:r>
              <a:rPr lang="ar-IQ" sz="2400" dirty="0" smtClean="0">
                <a:cs typeface="+mj-cs"/>
              </a:rPr>
              <a:t>واهم </a:t>
            </a:r>
            <a:r>
              <a:rPr lang="ar-IQ" sz="2400" dirty="0">
                <a:cs typeface="+mj-cs"/>
              </a:rPr>
              <a:t>مايميز هذا الطور بداية فقدان الثمار لصلابتها.</a:t>
            </a:r>
            <a:endParaRPr lang="en-US" sz="24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984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النضج والحصاد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>
                <a:cs typeface="+mj-cs"/>
              </a:rPr>
              <a:t>موعد الجني يكون حسب، طريقة الزراعة (مكشوفة او محمية</a:t>
            </a:r>
            <a:r>
              <a:rPr lang="ar-IQ" sz="2400" dirty="0" smtClean="0">
                <a:cs typeface="+mj-cs"/>
              </a:rPr>
              <a:t>)،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 </a:t>
            </a:r>
            <a:r>
              <a:rPr lang="ar-IQ" sz="2400" dirty="0">
                <a:cs typeface="+mj-cs"/>
              </a:rPr>
              <a:t>وحسب المنطقة،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ففي </a:t>
            </a:r>
            <a:r>
              <a:rPr lang="ar-IQ" sz="2400" dirty="0">
                <a:cs typeface="+mj-cs"/>
              </a:rPr>
              <a:t>المنطقة الوسطى تجنى من مايس – تموز للزراعة المبكرة,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ومن </a:t>
            </a:r>
            <a:r>
              <a:rPr lang="ar-IQ" sz="2400" dirty="0">
                <a:cs typeface="+mj-cs"/>
              </a:rPr>
              <a:t>بداية حزيران – وسط اب للزراعة المتاخرة,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ومن </a:t>
            </a:r>
            <a:r>
              <a:rPr lang="ar-IQ" sz="2400" dirty="0">
                <a:cs typeface="+mj-cs"/>
              </a:rPr>
              <a:t>وسط حزيران – بداية كانون الاول للمنطقة الشمالية والجبلية,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ومن </a:t>
            </a:r>
            <a:r>
              <a:rPr lang="ar-IQ" sz="2400" dirty="0">
                <a:cs typeface="+mj-cs"/>
              </a:rPr>
              <a:t>ايلول – بداية شباط  للمنطقة الجنوبية,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اما </a:t>
            </a:r>
            <a:r>
              <a:rPr lang="ar-IQ" sz="2400" dirty="0">
                <a:cs typeface="+mj-cs"/>
              </a:rPr>
              <a:t>الانتاج الشتوي في البيوت المدفاءة فيبدا للفترة من كانون الاول – حزيران.</a:t>
            </a:r>
            <a:endParaRPr lang="en-US" sz="24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413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*العقد البكري </a:t>
            </a:r>
            <a:r>
              <a:rPr lang="en-US" sz="3200" b="1" dirty="0" err="1" smtClean="0"/>
              <a:t>Parthenocarpy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85738" indent="-185738" algn="just" rtl="1">
              <a:lnSpc>
                <a:spcPct val="17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ar-IQ" dirty="0" smtClean="0"/>
              <a:t>يقصد </a:t>
            </a:r>
            <a:r>
              <a:rPr lang="ar-IQ" dirty="0"/>
              <a:t>به عقد الثمار بدون تلقيح واخصاب فتخلو من البذور ويتوفر في عديد من اصناف وسلالات الطماطة وهو صفة </a:t>
            </a:r>
            <a:r>
              <a:rPr lang="ar-IQ" dirty="0" smtClean="0"/>
              <a:t>اختيارية، </a:t>
            </a:r>
            <a:r>
              <a:rPr lang="ar-IQ" dirty="0"/>
              <a:t>اي ان هذه الاصناف يمكنها العقد في الظروف المناسبة وغير المناسبة للعقد بالنسبة للاصناف </a:t>
            </a:r>
            <a:r>
              <a:rPr lang="ar-IQ" dirty="0" smtClean="0"/>
              <a:t>العادية، </a:t>
            </a:r>
            <a:r>
              <a:rPr lang="ar-IQ" dirty="0"/>
              <a:t>ومن اهم العوامل التي تساعد على العقد البكري للثمار في الطماطة هي: </a:t>
            </a:r>
            <a:endParaRPr lang="en-US" dirty="0"/>
          </a:p>
          <a:p>
            <a:pPr marL="0" indent="0" algn="just" rtl="1">
              <a:lnSpc>
                <a:spcPct val="170000"/>
              </a:lnSpc>
              <a:buNone/>
            </a:pPr>
            <a:r>
              <a:rPr lang="en-US" dirty="0"/>
              <a:t>1</a:t>
            </a:r>
            <a:r>
              <a:rPr lang="ar-IQ" dirty="0"/>
              <a:t>- ارتفاع وانخفاض درجة الحرارة عن الحدود المناسبة للعقد الطبيعي.</a:t>
            </a:r>
            <a:endParaRPr lang="en-US" dirty="0"/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/>
              <a:t> </a:t>
            </a:r>
            <a:r>
              <a:rPr lang="en-US" dirty="0"/>
              <a:t>2</a:t>
            </a:r>
            <a:r>
              <a:rPr lang="ar-IQ" dirty="0"/>
              <a:t>- قصر الفترة الضوئية.</a:t>
            </a:r>
            <a:endParaRPr lang="en-US" dirty="0"/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/>
              <a:t> </a:t>
            </a:r>
            <a:r>
              <a:rPr lang="en-US" dirty="0"/>
              <a:t>3</a:t>
            </a:r>
            <a:r>
              <a:rPr lang="ar-IQ" dirty="0"/>
              <a:t>- زيادة الرطوبة النسبية بينما يؤدي انخفاضها بشدة الى سوء العقد.</a:t>
            </a:r>
            <a:endParaRPr lang="en-US" dirty="0"/>
          </a:p>
          <a:p>
            <a:pPr marL="0" indent="0" algn="just" rtl="1">
              <a:lnSpc>
                <a:spcPct val="170000"/>
              </a:lnSpc>
              <a:buNone/>
            </a:pPr>
            <a:r>
              <a:rPr lang="ar-IQ" dirty="0"/>
              <a:t> </a:t>
            </a:r>
            <a:r>
              <a:rPr lang="en-US" dirty="0"/>
              <a:t>4</a:t>
            </a:r>
            <a:r>
              <a:rPr lang="ar-IQ" dirty="0"/>
              <a:t>- يمكن احداث العقد بكريا بالهرمونات المشجعة للنمو. </a:t>
            </a:r>
            <a:r>
              <a:rPr lang="ar-IQ" dirty="0" smtClean="0"/>
              <a:t>............................. يتبع</a:t>
            </a:r>
            <a:endParaRPr lang="en-US" dirty="0"/>
          </a:p>
          <a:p>
            <a:pPr marL="0" indent="0" algn="just" rtl="1">
              <a:lnSpc>
                <a:spcPct val="170000"/>
              </a:lnSpc>
              <a:buNone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1405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2800" b="1" dirty="0" smtClean="0"/>
              <a:t>*</a:t>
            </a:r>
            <a:r>
              <a:rPr lang="ar-IQ" sz="2800" b="1" dirty="0"/>
              <a:t>النضج والحصاد 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تختلف </a:t>
            </a:r>
            <a:r>
              <a:rPr lang="ar-IQ" sz="2400" dirty="0">
                <a:cs typeface="+mj-cs"/>
              </a:rPr>
              <a:t>كمية الحاصل باختلاف الصنف ودرجة خصوبة التربة وكمية </a:t>
            </a:r>
            <a:r>
              <a:rPr lang="ar-IQ" sz="2400" dirty="0" smtClean="0">
                <a:cs typeface="+mj-cs"/>
              </a:rPr>
              <a:t>السماد،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ويتراوح </a:t>
            </a:r>
            <a:r>
              <a:rPr lang="ar-IQ" sz="2400" dirty="0">
                <a:cs typeface="+mj-cs"/>
              </a:rPr>
              <a:t>الانتاج في العراق بين </a:t>
            </a:r>
            <a:r>
              <a:rPr lang="en-US" sz="2400" dirty="0">
                <a:cs typeface="+mj-cs"/>
              </a:rPr>
              <a:t>3</a:t>
            </a:r>
            <a:r>
              <a:rPr lang="ar-IQ" sz="2400" dirty="0">
                <a:cs typeface="+mj-cs"/>
              </a:rPr>
              <a:t> – </a:t>
            </a:r>
            <a:r>
              <a:rPr lang="en-US" sz="2400" dirty="0">
                <a:cs typeface="+mj-cs"/>
              </a:rPr>
              <a:t>5</a:t>
            </a:r>
            <a:r>
              <a:rPr lang="ar-IQ" sz="2400" dirty="0">
                <a:cs typeface="+mj-cs"/>
              </a:rPr>
              <a:t> طن دونم</a:t>
            </a:r>
            <a:r>
              <a:rPr lang="en-US" sz="2400" baseline="30000" dirty="0">
                <a:cs typeface="+mj-cs"/>
              </a:rPr>
              <a:t>1-</a:t>
            </a:r>
            <a:r>
              <a:rPr lang="ar-IQ" sz="2400" dirty="0">
                <a:cs typeface="+mj-cs"/>
              </a:rPr>
              <a:t> للطماطة </a:t>
            </a:r>
            <a:r>
              <a:rPr lang="ar-IQ" sz="2400" dirty="0" smtClean="0">
                <a:cs typeface="+mj-cs"/>
              </a:rPr>
              <a:t>الاستهلاكية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 </a:t>
            </a:r>
            <a:r>
              <a:rPr lang="en-US" sz="2400" dirty="0">
                <a:cs typeface="+mj-cs"/>
              </a:rPr>
              <a:t>6</a:t>
            </a:r>
            <a:r>
              <a:rPr lang="ar-IQ" sz="2400" dirty="0">
                <a:cs typeface="+mj-cs"/>
              </a:rPr>
              <a:t> – </a:t>
            </a:r>
            <a:r>
              <a:rPr lang="en-US" sz="2400" dirty="0">
                <a:cs typeface="+mj-cs"/>
              </a:rPr>
              <a:t>7</a:t>
            </a:r>
            <a:r>
              <a:rPr lang="ar-IQ" sz="2400" dirty="0">
                <a:cs typeface="+mj-cs"/>
              </a:rPr>
              <a:t> طن دونم</a:t>
            </a:r>
            <a:r>
              <a:rPr lang="en-US" sz="2400" baseline="30000" dirty="0" smtClean="0">
                <a:cs typeface="+mj-cs"/>
              </a:rPr>
              <a:t>1-</a:t>
            </a:r>
            <a:r>
              <a:rPr lang="ar-IQ" sz="2400" dirty="0" smtClean="0">
                <a:cs typeface="+mj-cs"/>
              </a:rPr>
              <a:t> لطماطة التصنيع 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>
                <a:cs typeface="+mj-cs"/>
              </a:rPr>
              <a:t>و </a:t>
            </a:r>
            <a:r>
              <a:rPr lang="en-US" sz="2400" dirty="0">
                <a:cs typeface="+mj-cs"/>
              </a:rPr>
              <a:t>15</a:t>
            </a:r>
            <a:r>
              <a:rPr lang="ar-IQ" sz="2400" dirty="0">
                <a:cs typeface="+mj-cs"/>
              </a:rPr>
              <a:t> – </a:t>
            </a:r>
            <a:r>
              <a:rPr lang="en-US" sz="2400" dirty="0">
                <a:cs typeface="+mj-cs"/>
              </a:rPr>
              <a:t>16</a:t>
            </a:r>
            <a:r>
              <a:rPr lang="ar-IQ" sz="2400" dirty="0">
                <a:cs typeface="+mj-cs"/>
              </a:rPr>
              <a:t> طن دونم</a:t>
            </a:r>
            <a:r>
              <a:rPr lang="en-US" sz="2400" baseline="30000" dirty="0">
                <a:cs typeface="+mj-cs"/>
              </a:rPr>
              <a:t>1-</a:t>
            </a:r>
            <a:r>
              <a:rPr lang="en-US" sz="2400" dirty="0">
                <a:cs typeface="+mj-cs"/>
              </a:rPr>
              <a:t> </a:t>
            </a:r>
            <a:r>
              <a:rPr lang="ar-IQ" sz="2400" dirty="0">
                <a:cs typeface="+mj-cs"/>
              </a:rPr>
              <a:t>في البيوت البلاستيكية.  </a:t>
            </a:r>
            <a:endParaRPr lang="ar-IQ" sz="2400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smtClean="0">
                <a:effectLst/>
                <a:cs typeface="+mj-cs"/>
              </a:rPr>
              <a:t>*************************************************</a:t>
            </a:r>
            <a:endParaRPr lang="en-US" sz="2400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173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*العوامل الارضية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يمكن </a:t>
            </a:r>
            <a:r>
              <a:rPr lang="ar-IQ" dirty="0">
                <a:cs typeface="+mj-cs"/>
              </a:rPr>
              <a:t>زراعة الطماطة بانواع مختلفة من </a:t>
            </a:r>
            <a:r>
              <a:rPr lang="ar-IQ" dirty="0" smtClean="0">
                <a:cs typeface="+mj-cs"/>
              </a:rPr>
              <a:t>الترب،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وتفضل الترب الخفيفة للزراعة </a:t>
            </a:r>
            <a:r>
              <a:rPr lang="ar-IQ" dirty="0" smtClean="0">
                <a:cs typeface="+mj-cs"/>
              </a:rPr>
              <a:t>المبكرة،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والترب الثقيلة المزيجية الجيدة الصرف يكون ناتجها افضل </a:t>
            </a:r>
            <a:r>
              <a:rPr lang="ar-IQ" dirty="0"/>
              <a:t>بشرط </a:t>
            </a:r>
            <a:r>
              <a:rPr lang="ar-IQ" dirty="0" smtClean="0">
                <a:cs typeface="+mj-cs"/>
              </a:rPr>
              <a:t>ان </a:t>
            </a:r>
            <a:r>
              <a:rPr lang="ar-IQ" dirty="0">
                <a:cs typeface="+mj-cs"/>
              </a:rPr>
              <a:t>تكون خالية من الديدان الثعبانية واحتفاظها بالرطوبة يكون جيد ايضا،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واحسن </a:t>
            </a:r>
            <a:r>
              <a:rPr lang="ar-IQ" dirty="0">
                <a:cs typeface="+mj-cs"/>
              </a:rPr>
              <a:t>درجة حموضة لنموها </a:t>
            </a:r>
            <a:r>
              <a:rPr lang="en-US" dirty="0">
                <a:cs typeface="+mj-cs"/>
              </a:rPr>
              <a:t>5.5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7</a:t>
            </a:r>
            <a:r>
              <a:rPr lang="ar-IQ" dirty="0">
                <a:cs typeface="+mj-cs"/>
              </a:rPr>
              <a:t>.</a:t>
            </a:r>
            <a:endParaRPr lang="en-US" dirty="0">
              <a:cs typeface="+mj-cs"/>
            </a:endParaRPr>
          </a:p>
          <a:p>
            <a:pPr marL="0" indent="0" algn="just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98728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*العوامل الارضية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معظم </a:t>
            </a:r>
            <a:r>
              <a:rPr lang="ar-IQ" dirty="0">
                <a:cs typeface="+mj-cs"/>
              </a:rPr>
              <a:t>مناطق العراق تتوفر فيها الشروط الجيدة لزراعة الطماطة </a:t>
            </a:r>
            <a:r>
              <a:rPr lang="ar-IQ" dirty="0" smtClean="0">
                <a:cs typeface="+mj-cs"/>
              </a:rPr>
              <a:t>بإستثناء،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بعض المناطق التي تحتاج فيها الى عناية اكثر مثل منطقة الزبير إذ تحتوي تربتها على نسبة كبيرة من الحصى والرمل وخالية من المواد العضوية ولاتحتفظ بالرطوبة لفترة طويلة</a:t>
            </a:r>
            <a:r>
              <a:rPr lang="ar-IQ" dirty="0" smtClean="0">
                <a:cs typeface="+mj-cs"/>
              </a:rPr>
              <a:t>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ويؤدي ذلك الى صعوبة السقي لذلك تحتاج الى السقي اكثر من مرة في مثل هذه المناطق في اليوم الواحد والى كمية اكبر من المواد العضوية، </a:t>
            </a:r>
          </a:p>
        </p:txBody>
      </p:sp>
    </p:spTree>
    <p:extLst>
      <p:ext uri="{BB962C8B-B14F-4D97-AF65-F5344CB8AC3E}">
        <p14:creationId xmlns:p14="http://schemas.microsoft.com/office/powerpoint/2010/main" val="23471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*العوامل الارضية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كما </a:t>
            </a:r>
            <a:r>
              <a:rPr lang="ar-IQ" dirty="0">
                <a:cs typeface="+mj-cs"/>
              </a:rPr>
              <a:t>ان ارتفاع درجة الحرارة اثناء الازهار يؤدي الى فشل نسبة كبيرة منها على العقد,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وتعد </a:t>
            </a:r>
            <a:r>
              <a:rPr lang="ar-IQ" dirty="0">
                <a:cs typeface="+mj-cs"/>
              </a:rPr>
              <a:t>الملوحة من اهم العوامل الارضية التي تحد من زراعة الطماطة في مثل هذه المناطق وخاصة في مياه الري,</a:t>
            </a:r>
          </a:p>
        </p:txBody>
      </p:sp>
    </p:spTree>
    <p:extLst>
      <p:ext uri="{BB962C8B-B14F-4D97-AF65-F5344CB8AC3E}">
        <p14:creationId xmlns:p14="http://schemas.microsoft.com/office/powerpoint/2010/main" val="4165919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*العوامل الارضية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>
                <a:cs typeface="+mj-cs"/>
              </a:rPr>
              <a:t>ومن المساوىء الهامة لزيادة الملوحة في التربة زيادة القابلية للاصابة بالديدان الثعبانية وتعقد الجذور والذبول الطري وعفن الجذور خاصة قبل الازهار</a:t>
            </a:r>
            <a:r>
              <a:rPr lang="ar-IQ" dirty="0" smtClean="0">
                <a:cs typeface="+mj-cs"/>
              </a:rPr>
              <a:t>,</a:t>
            </a:r>
            <a:r>
              <a:rPr lang="ar-IQ" dirty="0">
                <a:cs typeface="+mj-cs"/>
              </a:rPr>
              <a:t>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من </a:t>
            </a:r>
            <a:r>
              <a:rPr lang="ar-IQ" dirty="0">
                <a:cs typeface="+mj-cs"/>
              </a:rPr>
              <a:t>ناحية اخرى فان ارتفاع نسبة الاملاح في مياه الري يؤدي الى زيادة المواد الصلبة الذائبة الكلية خاصة السكريات والاحماض الذي يحسن من خواصها الاكلية,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الا </a:t>
            </a:r>
            <a:r>
              <a:rPr lang="ar-IQ" dirty="0">
                <a:cs typeface="+mj-cs"/>
              </a:rPr>
              <a:t>ان ذلك يسبب قلة الحاصل بسبب التأثير السلبي للاملاح على حجم الثمار</a:t>
            </a:r>
            <a:r>
              <a:rPr lang="ar-IQ" dirty="0" smtClean="0">
                <a:cs typeface="+mj-cs"/>
              </a:rPr>
              <a:t>.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............................ يتبع</a:t>
            </a:r>
            <a:endParaRPr lang="en-US" dirty="0">
              <a:cs typeface="+mj-cs"/>
            </a:endParaRPr>
          </a:p>
          <a:p>
            <a:pPr algn="just" rtl="1">
              <a:lnSpc>
                <a:spcPct val="150000"/>
              </a:lnSpc>
              <a:buFontTx/>
              <a:buChar char="-"/>
            </a:pP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6936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3200" b="1" dirty="0"/>
              <a:t>*التكاثر 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تتكاثر </a:t>
            </a:r>
            <a:r>
              <a:rPr lang="ar-IQ" dirty="0">
                <a:cs typeface="+mj-cs"/>
              </a:rPr>
              <a:t>الطماطة بالبذور, ويحتوي كل غرام من البذور على </a:t>
            </a:r>
            <a:r>
              <a:rPr lang="en-US" dirty="0">
                <a:cs typeface="+mj-cs"/>
              </a:rPr>
              <a:t>390</a:t>
            </a:r>
            <a:r>
              <a:rPr lang="ar-IQ" dirty="0">
                <a:cs typeface="+mj-cs"/>
              </a:rPr>
              <a:t> </a:t>
            </a:r>
            <a:r>
              <a:rPr lang="ar-IQ" dirty="0" smtClean="0">
                <a:cs typeface="+mj-cs"/>
              </a:rPr>
              <a:t>بذرة،</a:t>
            </a: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ويحتاج دونم الطماطة حوالي </a:t>
            </a:r>
            <a:r>
              <a:rPr lang="en-US" dirty="0">
                <a:cs typeface="+mj-cs"/>
              </a:rPr>
              <a:t>200</a:t>
            </a:r>
            <a:r>
              <a:rPr lang="ar-IQ" dirty="0">
                <a:cs typeface="+mj-cs"/>
              </a:rPr>
              <a:t>غم من البذور اذا كان انتاج الشتلات في الداية وحوالي </a:t>
            </a:r>
            <a:r>
              <a:rPr lang="en-US" dirty="0">
                <a:cs typeface="+mj-cs"/>
              </a:rPr>
              <a:t>40</a:t>
            </a:r>
            <a:r>
              <a:rPr lang="ar-IQ" dirty="0">
                <a:cs typeface="+mj-cs"/>
              </a:rPr>
              <a:t> – </a:t>
            </a:r>
            <a:r>
              <a:rPr lang="en-US" dirty="0">
                <a:cs typeface="+mj-cs"/>
              </a:rPr>
              <a:t>50</a:t>
            </a:r>
            <a:r>
              <a:rPr lang="ar-IQ" dirty="0">
                <a:cs typeface="+mj-cs"/>
              </a:rPr>
              <a:t>غم اذا كان انتاج الشتلات بالاقراص او الاقداح,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60000"/>
              </a:lnSpc>
              <a:buFontTx/>
              <a:buChar char="-"/>
            </a:pPr>
            <a:r>
              <a:rPr lang="ar-IQ" dirty="0" smtClean="0">
                <a:cs typeface="+mj-cs"/>
              </a:rPr>
              <a:t>اما </a:t>
            </a:r>
            <a:r>
              <a:rPr lang="ar-IQ" dirty="0">
                <a:cs typeface="+mj-cs"/>
              </a:rPr>
              <a:t>اذا كانت زراعة البذور مباشرة في الحقل فانها تتطلب كميات اكثر من ذلك. </a:t>
            </a:r>
            <a:r>
              <a:rPr lang="ar-IQ" dirty="0" smtClean="0">
                <a:cs typeface="+mj-cs"/>
              </a:rPr>
              <a:t>................ يتبع</a:t>
            </a:r>
            <a:endParaRPr lang="ar-IQ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87113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3200" b="1" dirty="0" smtClean="0"/>
              <a:t/>
            </a:r>
            <a:br>
              <a:rPr lang="ar-IQ" sz="3200" b="1" dirty="0" smtClean="0"/>
            </a:br>
            <a:r>
              <a:rPr lang="ar-IQ" sz="3200" b="1" dirty="0" smtClean="0"/>
              <a:t>*</a:t>
            </a:r>
            <a:r>
              <a:rPr lang="ar-IQ" sz="3200" b="1" dirty="0"/>
              <a:t>موعد الزراعة</a:t>
            </a:r>
            <a:r>
              <a:rPr lang="ar-IQ" sz="3200" dirty="0"/>
              <a:t> 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 rtl="1">
              <a:lnSpc>
                <a:spcPct val="170000"/>
              </a:lnSpc>
              <a:buNone/>
            </a:pPr>
            <a:r>
              <a:rPr lang="en-US" b="1" dirty="0">
                <a:cs typeface="+mj-cs"/>
              </a:rPr>
              <a:t>-1 </a:t>
            </a:r>
            <a:r>
              <a:rPr lang="ar-IQ" b="1" dirty="0">
                <a:cs typeface="+mj-cs"/>
              </a:rPr>
              <a:t>المنطقة الجنوبية  </a:t>
            </a:r>
            <a:endParaRPr lang="en-US" dirty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تعد </a:t>
            </a:r>
            <a:r>
              <a:rPr lang="ar-IQ" dirty="0">
                <a:cs typeface="+mj-cs"/>
              </a:rPr>
              <a:t>منطقة الزبير من اهم </a:t>
            </a:r>
            <a:r>
              <a:rPr lang="ar-IQ" dirty="0" smtClean="0">
                <a:cs typeface="+mj-cs"/>
              </a:rPr>
              <a:t>المناطق الجنوبية </a:t>
            </a:r>
            <a:r>
              <a:rPr lang="ar-IQ" dirty="0">
                <a:cs typeface="+mj-cs"/>
              </a:rPr>
              <a:t>في زراعة الطماطة وتزرع فيها محمية في اواخر الصيف للفترة من تموز – </a:t>
            </a:r>
            <a:r>
              <a:rPr lang="ar-IQ" dirty="0" smtClean="0">
                <a:cs typeface="+mj-cs"/>
              </a:rPr>
              <a:t>ايلول,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وتعطي </a:t>
            </a:r>
            <a:r>
              <a:rPr lang="ar-IQ" dirty="0">
                <a:cs typeface="+mj-cs"/>
              </a:rPr>
              <a:t>الحاصل في الشتاء الى اوائل الربيع</a:t>
            </a:r>
            <a:r>
              <a:rPr lang="ar-IQ" dirty="0" smtClean="0">
                <a:cs typeface="+mj-cs"/>
              </a:rPr>
              <a:t>,</a:t>
            </a: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 </a:t>
            </a:r>
            <a:r>
              <a:rPr lang="ar-IQ" dirty="0">
                <a:cs typeface="+mj-cs"/>
              </a:rPr>
              <a:t>ويعد الوقت من كانون الثاني – نيسان افضل الاوقات لاعطاء الحاصل إذ يكون الطلب عليها شديد, </a:t>
            </a:r>
            <a:endParaRPr lang="ar-IQ" dirty="0" smtClean="0">
              <a:cs typeface="+mj-cs"/>
            </a:endParaRPr>
          </a:p>
          <a:p>
            <a:pPr algn="just" rtl="1">
              <a:lnSpc>
                <a:spcPct val="170000"/>
              </a:lnSpc>
              <a:buFontTx/>
              <a:buChar char="-"/>
            </a:pPr>
            <a:r>
              <a:rPr lang="ar-IQ" dirty="0" smtClean="0">
                <a:cs typeface="+mj-cs"/>
              </a:rPr>
              <a:t>ومن </a:t>
            </a:r>
            <a:r>
              <a:rPr lang="ar-IQ" dirty="0">
                <a:cs typeface="+mj-cs"/>
              </a:rPr>
              <a:t>مشاكل هذه المنطقة هو اعتمادها على مياه الآبار في السقي التي لاتخلو من الاملاح. </a:t>
            </a:r>
            <a:endParaRPr lang="en-US" dirty="0">
              <a:effectLst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489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1675</Words>
  <Application>Microsoft Office PowerPoint</Application>
  <PresentationFormat>On-screen Show (4:3)</PresentationFormat>
  <Paragraphs>142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العائلة الباذنجانية Solanaceae Night Shade Family  </vt:lpstr>
      <vt:lpstr>*العقد البكري Parthenocarpy </vt:lpstr>
      <vt:lpstr>*العوامل الارضية </vt:lpstr>
      <vt:lpstr>*العوامل الارضية </vt:lpstr>
      <vt:lpstr>*العوامل الارضية </vt:lpstr>
      <vt:lpstr>*العوامل الارضية </vt:lpstr>
      <vt:lpstr>*التكاثر  </vt:lpstr>
      <vt:lpstr> *موعد الزراعة    </vt:lpstr>
      <vt:lpstr> *موعد الزراعة    </vt:lpstr>
      <vt:lpstr> *موعد الزراعة    </vt:lpstr>
      <vt:lpstr>  *طريقة الزراعة    </vt:lpstr>
      <vt:lpstr>  *طريقة الزراعة    </vt:lpstr>
      <vt:lpstr>   *التسميد     </vt:lpstr>
      <vt:lpstr>   *التسميد     </vt:lpstr>
      <vt:lpstr>   *التسميد     </vt:lpstr>
      <vt:lpstr>   *التسميد     </vt:lpstr>
      <vt:lpstr>   *التسميد     </vt:lpstr>
      <vt:lpstr>   *الـــــــــــــــري     </vt:lpstr>
      <vt:lpstr>   *الـــــــــــــــري     </vt:lpstr>
      <vt:lpstr>   *الـــــــــــــــري     </vt:lpstr>
      <vt:lpstr>   *الـــــــــــــــري     </vt:lpstr>
      <vt:lpstr>   *الـــــــــــــــري     </vt:lpstr>
      <vt:lpstr>   *انتاج الطماطة على دعائم   </vt:lpstr>
      <vt:lpstr>   *انتاج الطماطة على دعائم   </vt:lpstr>
      <vt:lpstr>   *انتاج الطماطة على دعائم   </vt:lpstr>
      <vt:lpstr>   *النضج والحصاد     </vt:lpstr>
      <vt:lpstr>   *النضج والحصاد     </vt:lpstr>
      <vt:lpstr>   *النضج والحصاد     </vt:lpstr>
      <vt:lpstr>   *النضج والحصاد  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العائلة الباذنجانية Solanaceae Night Shade Family  </dc:title>
  <dc:creator>Dr.Nawal</dc:creator>
  <cp:lastModifiedBy>ابو نادية</cp:lastModifiedBy>
  <cp:revision>18</cp:revision>
  <dcterms:created xsi:type="dcterms:W3CDTF">2006-08-16T00:00:00Z</dcterms:created>
  <dcterms:modified xsi:type="dcterms:W3CDTF">2012-06-02T21:05:16Z</dcterms:modified>
</cp:coreProperties>
</file>